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aleway"/>
      <p:regular r:id="rId62"/>
      <p:bold r:id="rId63"/>
      <p:italic r:id="rId64"/>
      <p:boldItalic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Century Gothic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7D49AE-8820-4CA4-8D6F-622CDE81260F}">
  <a:tblStyle styleId="{6F7D49AE-8820-4CA4-8D6F-622CDE81260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5347BA6-8374-492B-ABF8-4D8E0995EEF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CenturyGothic-boldItalic.fntdata"/><Relationship Id="rId72" Type="http://schemas.openxmlformats.org/officeDocument/2006/relationships/font" Target="fonts/CenturyGothic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CenturyGothic-bold.fntdata"/><Relationship Id="rId70" Type="http://schemas.openxmlformats.org/officeDocument/2006/relationships/font" Target="fonts/CenturyGothic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aleway-italic.fntdata"/><Relationship Id="rId63" Type="http://schemas.openxmlformats.org/officeDocument/2006/relationships/font" Target="fonts/Raleway-bold.fntdata"/><Relationship Id="rId22" Type="http://schemas.openxmlformats.org/officeDocument/2006/relationships/slide" Target="slides/slide16.xml"/><Relationship Id="rId66" Type="http://schemas.openxmlformats.org/officeDocument/2006/relationships/font" Target="fonts/Lato-regular.fntdata"/><Relationship Id="rId21" Type="http://schemas.openxmlformats.org/officeDocument/2006/relationships/slide" Target="slides/slide15.xml"/><Relationship Id="rId65" Type="http://schemas.openxmlformats.org/officeDocument/2006/relationships/font" Target="fonts/Raleway-boldItalic.fntdata"/><Relationship Id="rId24" Type="http://schemas.openxmlformats.org/officeDocument/2006/relationships/slide" Target="slides/slide18.xml"/><Relationship Id="rId68" Type="http://schemas.openxmlformats.org/officeDocument/2006/relationships/font" Target="fonts/Lato-italic.fntdata"/><Relationship Id="rId23" Type="http://schemas.openxmlformats.org/officeDocument/2006/relationships/slide" Target="slides/slide17.xml"/><Relationship Id="rId67" Type="http://schemas.openxmlformats.org/officeDocument/2006/relationships/font" Target="fonts/Lat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2f5723766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2f5723766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2f5723766_0_9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72f5723766_0_9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72f5723766_0_9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2f5723766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2f5723766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2f5723766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2f5723766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2f5723766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2f5723766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2f5723766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2f5723766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2f5723766_0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2f5723766_0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2f5723766_0_1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2f5723766_0_1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2f5723766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2f5723766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2f5723766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2f5723766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2d0d9b02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2d0d9b02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2f5723766_0_1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2f5723766_0_1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2f5723766_0_1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2f5723766_0_1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2f5723766_0_2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2f5723766_0_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2f5723766_0_2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2f5723766_0_2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2f5723766_0_2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2f5723766_0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2f5723766_0_2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2f5723766_0_2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2f5723766_0_2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2f5723766_0_2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2f5723766_0_3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2f5723766_0_3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2f5723766_0_3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2f5723766_0_3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2f5723766_0_3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2f5723766_0_3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2f572376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2f572376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c416b2a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c416b2a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2f5723766_0_3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2f5723766_0_3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2f5723766_0_4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2f5723766_0_4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2f5723766_0_4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2f5723766_0_4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2f5723766_0_4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2f5723766_0_4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2f5723766_0_4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2f5723766_0_4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2f5723766_0_4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2f5723766_0_4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2f5723766_0_4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2f5723766_0_4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/>
              <a:t>Целта на тази диаграма е да се покаже от една страна многообразието от технологии, които са възниквали през годините (много от тях свързани с Java), и от друга страна - как едно изказване на човек от ранга на Steve Jobs може да съсипе дадена технология. В случая става въпрос за Flash. След неговите размисли в стил „Flash умира“ (http://www.apple.com/hotnews/thoughts-on-flash) – Flash наистина умря. Връзката с Java е в следващите 2 слайда, където се показва, че Java е била достатъчно силна технология за да оцелее въпреки периодичните предричания за „нейната смърт“.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2f5723766_0_4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2f5723766_0_4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/>
              <a:t>Диаграмата показва честотата на търсене на фразата „java is dead” през годините. Пикът е някъде около 2010 с близо 40 000 търсения на тази фраза в Google. Показана е и най-честото свързване на тази фраза с конкретен език (заместител на Java)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2f5723766_0_4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2f5723766_0_4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2f572376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2f572376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2f5723766_0_4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2f5723766_0_4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2f5723766_0_4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2f5723766_0_4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2f5723766_0_4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2f5723766_0_4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2f5723766_0_4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2f5723766_0_4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2f5723766_0_4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2f5723766_0_4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2f5723766_0_4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2f5723766_0_4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2f5723766_0_4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2f5723766_0_4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2f5723766_0_4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2f5723766_0_4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/>
              <a:t>С тази диаграма се показва многообразието от езици, които стъпват върху доказаната архитектура на JVM. Всички тези езици се компилират до bytecode и работят в JVM. На ниво bytecode са съвместими с Java и по този начин се интегрират лесно с всички Java технологии.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2f5723766_0_4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72f5723766_0_4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2f5723766_0_4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2f5723766_0_4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f572376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f572376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2f5723766_0_4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2f5723766_0_4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2f5723766_0_4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2f5723766_0_4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2f5723766_0_4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2f5723766_0_4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2f5723766_0_4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2f5723766_0_4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2f5723766_0_4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2f5723766_0_4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2f5723766_0_4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2f5723766_0_4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2f572376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2f572376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2f5723766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2f5723766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2f5723766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2f5723766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2f5723766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2f5723766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сонализирано оформление">
  <p:cSld name="AUTOLAYOUT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303975" y="310400"/>
            <a:ext cx="4300800" cy="107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303975" y="1457300"/>
            <a:ext cx="4300800" cy="573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2" type="body"/>
          </p:nvPr>
        </p:nvSpPr>
        <p:spPr>
          <a:xfrm>
            <a:off x="303975" y="2815900"/>
            <a:ext cx="4300800" cy="201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сонализирано оформление 1">
  <p:cSld name="AUTOLAYOUT_1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461350" y="533400"/>
            <a:ext cx="2769600" cy="257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61200" y="3182226"/>
            <a:ext cx="2769600" cy="125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  <a:defRPr sz="1200">
                <a:solidFill>
                  <a:srgbClr val="61616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  <a:defRPr sz="1200">
                <a:solidFill>
                  <a:srgbClr val="61616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авие и съдържание">
  <p:cSld name="Заглавие и съдържание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314451"/>
            <a:ext cx="8229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1187624" y="4767263"/>
            <a:ext cx="518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426128" y="306280"/>
            <a:ext cx="8260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сонализирано оформление 2">
  <p:cSld name="AUTOLAYOUT_2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History_of_programming_languag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Sun_Microsystems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James_Gosling" TargetMode="External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fUCqnb7FeFbdT2g-1XQLS5Y1aDPA5vXq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Java_Community_Proces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hyperlink" Target="https://en.wikipedia.org/wiki/Java_User_Group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hyperlink" Target="https://bulgaria.proxiad.com/" TargetMode="External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jug.bg" TargetMode="External"/><Relationship Id="rId4" Type="http://schemas.openxmlformats.org/officeDocument/2006/relationships/hyperlink" Target="https://jprime.io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jprime.io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2020.java2days.com/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jug.bg/jprofessionals/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javarevisited.blogspot.com/2019/10/the-java-developer-roadmap.html" TargetMode="External"/><Relationship Id="rId4" Type="http://schemas.openxmlformats.org/officeDocument/2006/relationships/hyperlink" Target="https://1.bp.blogspot.com/-FjTBcYLAALY/YAl9MCwww6I/AAAAAAAAl1E/r2gQ1GjM7xcgHb7DE9M_QNwI5BqgsTNDACLcBGAsYHQ/s2048/2021%2BJava%2BDeveloper%2BRoadMap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tiobe.com/tiobe-index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redmonk.com/sogrady/2021/03/01/language-rankings-1-21/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insights.dice.com/2021/01/05/top-12-programming-languages-employers-want-early-2021/" TargetMode="External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mailto:k.russeff@uni-plovdiv.b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va-ee-wyvNsWpOcmQS7Zs9Nl3RdDKKGl/view" TargetMode="External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rive.google.com/file/d/1nUbqzZngv7a86rFJ-E91p4Q9gyqjmPES/view" TargetMode="External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drive.google.com/file/d/1PCeSDK0eQp8Uyx1AKOgQuGrSnlF3U4em/view" TargetMode="External"/><Relationship Id="rId4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HgQstFdQyXHKcOtExqYmEfj4akwEBSfI/view" TargetMode="External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delc.fmi.uni-plovdiv.net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ictionary.cambridge.org/pronunciation/english/java" TargetMode="External"/><Relationship Id="rId4" Type="http://schemas.openxmlformats.org/officeDocument/2006/relationships/hyperlink" Target="http://drive.google.com/file/d/1uItuV7jMClwmRZM5Ter5BPVjo-nt3dGb/view" TargetMode="External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Програмиране на Java</a:t>
            </a:r>
            <a:endParaRPr/>
          </a:p>
        </p:txBody>
      </p: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Въведение в дисциплината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750" y="3108225"/>
            <a:ext cx="1384150" cy="18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Java като програмен език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/>
              <a:t>Фокусът на лекциите е върху езика за програмиране Java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325" y="1157288"/>
            <a:ext cx="353377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500"/>
              <a:buFont typeface="Book Antiqua"/>
              <a:buNone/>
            </a:pPr>
            <a:r>
              <a:rPr lang="bg"/>
              <a:t>Възникване на езика Java</a:t>
            </a:r>
            <a:endParaRPr/>
          </a:p>
        </p:txBody>
      </p:sp>
      <p:grpSp>
        <p:nvGrpSpPr>
          <p:cNvPr id="197" name="Google Shape;197;p27"/>
          <p:cNvGrpSpPr/>
          <p:nvPr/>
        </p:nvGrpSpPr>
        <p:grpSpPr>
          <a:xfrm>
            <a:off x="281354" y="1905601"/>
            <a:ext cx="8581200" cy="527625"/>
            <a:chOff x="281354" y="2778185"/>
            <a:chExt cx="8581200" cy="703500"/>
          </a:xfrm>
        </p:grpSpPr>
        <p:sp>
          <p:nvSpPr>
            <p:cNvPr id="198" name="Google Shape;198;p27"/>
            <p:cNvSpPr/>
            <p:nvPr/>
          </p:nvSpPr>
          <p:spPr>
            <a:xfrm>
              <a:off x="281354" y="2778185"/>
              <a:ext cx="8581200" cy="703500"/>
            </a:xfrm>
            <a:prstGeom prst="rect">
              <a:avLst/>
            </a:prstGeom>
            <a:solidFill>
              <a:schemeClr val="accent6"/>
            </a:solidFill>
            <a:ln cap="flat" cmpd="sng" w="25400">
              <a:solidFill>
                <a:srgbClr val="B46D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99;p27"/>
            <p:cNvSpPr txBox="1"/>
            <p:nvPr/>
          </p:nvSpPr>
          <p:spPr>
            <a:xfrm>
              <a:off x="281354" y="2778185"/>
              <a:ext cx="128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1968-1978</a:t>
              </a:r>
              <a:endParaRPr/>
            </a:p>
          </p:txBody>
        </p:sp>
        <p:sp>
          <p:nvSpPr>
            <p:cNvPr id="200" name="Google Shape;200;p27"/>
            <p:cNvSpPr txBox="1"/>
            <p:nvPr/>
          </p:nvSpPr>
          <p:spPr>
            <a:xfrm>
              <a:off x="281354" y="3050683"/>
              <a:ext cx="2223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9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Въвеждане на</a:t>
              </a:r>
              <a:br>
                <a:rPr lang="bg" sz="9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bg" sz="9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фундаментални парадигми</a:t>
              </a:r>
              <a:endPara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1" name="Google Shape;201;p27"/>
          <p:cNvSpPr txBox="1"/>
          <p:nvPr/>
        </p:nvSpPr>
        <p:spPr>
          <a:xfrm>
            <a:off x="1982730" y="1938427"/>
            <a:ext cx="89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LOGO</a:t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2910731" y="2129597"/>
            <a:ext cx="109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PASCAL</a:t>
            </a:r>
            <a:endParaRPr b="1" sz="18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4182371" y="1938427"/>
            <a:ext cx="37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809244" y="2129597"/>
            <a:ext cx="116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Smalltalk</a:t>
            </a:r>
            <a:endParaRPr sz="18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6449229" y="1905601"/>
            <a:ext cx="893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Prolog</a:t>
            </a:r>
            <a:endParaRPr sz="1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6" name="Google Shape;206;p27"/>
          <p:cNvGrpSpPr/>
          <p:nvPr/>
        </p:nvGrpSpPr>
        <p:grpSpPr>
          <a:xfrm>
            <a:off x="281353" y="1181773"/>
            <a:ext cx="8581200" cy="527625"/>
            <a:chOff x="281353" y="1811215"/>
            <a:chExt cx="8581200" cy="703500"/>
          </a:xfrm>
        </p:grpSpPr>
        <p:sp>
          <p:nvSpPr>
            <p:cNvPr id="207" name="Google Shape;207;p27"/>
            <p:cNvSpPr/>
            <p:nvPr/>
          </p:nvSpPr>
          <p:spPr>
            <a:xfrm>
              <a:off x="281353" y="1811215"/>
              <a:ext cx="8581200" cy="7035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" name="Google Shape;208;p27"/>
            <p:cNvSpPr txBox="1"/>
            <p:nvPr/>
          </p:nvSpPr>
          <p:spPr>
            <a:xfrm>
              <a:off x="281354" y="1811215"/>
              <a:ext cx="128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1951-1967</a:t>
              </a:r>
              <a:endParaRPr/>
            </a:p>
          </p:txBody>
        </p:sp>
        <p:sp>
          <p:nvSpPr>
            <p:cNvPr id="209" name="Google Shape;209;p27"/>
            <p:cNvSpPr txBox="1"/>
            <p:nvPr/>
          </p:nvSpPr>
          <p:spPr>
            <a:xfrm>
              <a:off x="281354" y="2083713"/>
              <a:ext cx="1638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Първите програмни </a:t>
              </a:r>
              <a:br>
                <a:rPr lang="bg" sz="1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bg" sz="1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езици</a:t>
              </a:r>
              <a:endPara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10" name="Google Shape;210;p27"/>
          <p:cNvSpPr txBox="1"/>
          <p:nvPr/>
        </p:nvSpPr>
        <p:spPr>
          <a:xfrm>
            <a:off x="1982730" y="1213200"/>
            <a:ext cx="121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FORTRAN</a:t>
            </a:r>
            <a:endParaRPr sz="1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3299840" y="1404488"/>
            <a:ext cx="59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LISP</a:t>
            </a:r>
            <a:endParaRPr sz="180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4097351" y="1213200"/>
            <a:ext cx="129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ALGOL 58</a:t>
            </a:r>
            <a:endParaRPr sz="1800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5684837" y="1404488"/>
            <a:ext cx="101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COBOL</a:t>
            </a:r>
            <a:endParaRPr sz="1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7197448" y="1213200"/>
            <a:ext cx="84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</a:t>
            </a: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7798604" y="2129251"/>
            <a:ext cx="60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</a:t>
            </a: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16" name="Google Shape;216;p27"/>
          <p:cNvGrpSpPr/>
          <p:nvPr/>
        </p:nvGrpSpPr>
        <p:grpSpPr>
          <a:xfrm>
            <a:off x="289379" y="2633596"/>
            <a:ext cx="8581200" cy="527625"/>
            <a:chOff x="281354" y="2778185"/>
            <a:chExt cx="8581200" cy="703500"/>
          </a:xfrm>
        </p:grpSpPr>
        <p:sp>
          <p:nvSpPr>
            <p:cNvPr id="217" name="Google Shape;217;p27"/>
            <p:cNvSpPr/>
            <p:nvPr/>
          </p:nvSpPr>
          <p:spPr>
            <a:xfrm>
              <a:off x="281354" y="2778185"/>
              <a:ext cx="8581200" cy="7035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7188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8" name="Google Shape;218;p27"/>
            <p:cNvSpPr txBox="1"/>
            <p:nvPr/>
          </p:nvSpPr>
          <p:spPr>
            <a:xfrm>
              <a:off x="281354" y="2778185"/>
              <a:ext cx="128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1980-1989</a:t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9" name="Google Shape;219;p27"/>
            <p:cNvSpPr txBox="1"/>
            <p:nvPr/>
          </p:nvSpPr>
          <p:spPr>
            <a:xfrm>
              <a:off x="281354" y="3050683"/>
              <a:ext cx="22044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Консолидация, модулиране</a:t>
              </a:r>
              <a:br>
                <a:rPr lang="bg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bg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производителност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20" name="Google Shape;220;p27"/>
          <p:cNvSpPr txBox="1"/>
          <p:nvPr/>
        </p:nvSpPr>
        <p:spPr>
          <a:xfrm>
            <a:off x="1990755" y="2629420"/>
            <a:ext cx="65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C++</a:t>
            </a:r>
            <a:endParaRPr b="1" sz="18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2664312" y="2818381"/>
            <a:ext cx="59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LISP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3104376" y="2629420"/>
            <a:ext cx="107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MATLAB</a:t>
            </a:r>
            <a:endParaRPr sz="180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3965905" y="2841411"/>
            <a:ext cx="163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Objective-C</a:t>
            </a:r>
            <a:endParaRPr b="1" sz="18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4978716" y="2629420"/>
            <a:ext cx="87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Erlang</a:t>
            </a:r>
            <a:endParaRPr sz="1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5928989" y="2846251"/>
            <a:ext cx="58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Perl</a:t>
            </a:r>
            <a:endParaRPr sz="18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6608820" y="2579213"/>
            <a:ext cx="477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Tcl</a:t>
            </a: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7179648" y="2851644"/>
            <a:ext cx="172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63242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Mathematica</a:t>
            </a:r>
            <a:endParaRPr sz="1800">
              <a:solidFill>
                <a:srgbClr val="63242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28" name="Google Shape;228;p27"/>
          <p:cNvGrpSpPr/>
          <p:nvPr/>
        </p:nvGrpSpPr>
        <p:grpSpPr>
          <a:xfrm>
            <a:off x="272005" y="3357751"/>
            <a:ext cx="8581200" cy="527625"/>
            <a:chOff x="281354" y="2778185"/>
            <a:chExt cx="8581200" cy="703500"/>
          </a:xfrm>
        </p:grpSpPr>
        <p:sp>
          <p:nvSpPr>
            <p:cNvPr id="229" name="Google Shape;229;p27"/>
            <p:cNvSpPr/>
            <p:nvPr/>
          </p:nvSpPr>
          <p:spPr>
            <a:xfrm>
              <a:off x="281354" y="2778185"/>
              <a:ext cx="8581200" cy="703500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rgbClr val="367D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0" name="Google Shape;230;p27"/>
            <p:cNvSpPr txBox="1"/>
            <p:nvPr/>
          </p:nvSpPr>
          <p:spPr>
            <a:xfrm>
              <a:off x="281354" y="2778185"/>
              <a:ext cx="128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1990-1999</a:t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1" name="Google Shape;231;p27"/>
            <p:cNvSpPr txBox="1"/>
            <p:nvPr/>
          </p:nvSpPr>
          <p:spPr>
            <a:xfrm>
              <a:off x="281354" y="3050683"/>
              <a:ext cx="1319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1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Интернет ерата</a:t>
              </a:r>
              <a:endParaRPr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32" name="Google Shape;232;p27"/>
          <p:cNvSpPr txBox="1"/>
          <p:nvPr/>
        </p:nvSpPr>
        <p:spPr>
          <a:xfrm>
            <a:off x="1632072" y="3395113"/>
            <a:ext cx="97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Haskel</a:t>
            </a:r>
            <a:endParaRPr b="1" sz="18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2269231" y="3578688"/>
            <a:ext cx="95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3087002" y="3390578"/>
            <a:ext cx="146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 Basic</a:t>
            </a:r>
            <a:endParaRPr sz="1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3948531" y="3587768"/>
            <a:ext cx="76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Ruby</a:t>
            </a:r>
            <a:endParaRPr b="1" sz="180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4678421" y="3390578"/>
            <a:ext cx="5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Lua</a:t>
            </a:r>
            <a:endParaRPr sz="1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5236063" y="3589091"/>
            <a:ext cx="737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6032603" y="3393536"/>
            <a:ext cx="897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Delphi</a:t>
            </a:r>
            <a:endParaRPr sz="18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6802927" y="3587768"/>
            <a:ext cx="135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JavaScript</a:t>
            </a:r>
            <a:endParaRPr b="1" sz="18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8153453" y="3392334"/>
            <a:ext cx="61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PHP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41" name="Google Shape;241;p27"/>
          <p:cNvGrpSpPr/>
          <p:nvPr/>
        </p:nvGrpSpPr>
        <p:grpSpPr>
          <a:xfrm>
            <a:off x="263424" y="4072827"/>
            <a:ext cx="8581200" cy="527625"/>
            <a:chOff x="281354" y="2778185"/>
            <a:chExt cx="8581200" cy="703500"/>
          </a:xfrm>
        </p:grpSpPr>
        <p:sp>
          <p:nvSpPr>
            <p:cNvPr id="242" name="Google Shape;242;p27"/>
            <p:cNvSpPr/>
            <p:nvPr/>
          </p:nvSpPr>
          <p:spPr>
            <a:xfrm>
              <a:off x="281354" y="2778185"/>
              <a:ext cx="8581200" cy="703500"/>
            </a:xfrm>
            <a:prstGeom prst="rect">
              <a:avLst/>
            </a:prstGeom>
            <a:solidFill>
              <a:srgbClr val="367D90"/>
            </a:solidFill>
            <a:ln cap="flat" cmpd="sng" w="25400">
              <a:solidFill>
                <a:srgbClr val="5D487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" name="Google Shape;243;p27"/>
            <p:cNvSpPr txBox="1"/>
            <p:nvPr/>
          </p:nvSpPr>
          <p:spPr>
            <a:xfrm>
              <a:off x="281354" y="2778185"/>
              <a:ext cx="1069500" cy="369300"/>
            </a:xfrm>
            <a:prstGeom prst="rect">
              <a:avLst/>
            </a:prstGeom>
            <a:solidFill>
              <a:srgbClr val="367D9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2000- …</a:t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" name="Google Shape;244;p27"/>
            <p:cNvSpPr txBox="1"/>
            <p:nvPr/>
          </p:nvSpPr>
          <p:spPr>
            <a:xfrm>
              <a:off x="281355" y="3219882"/>
              <a:ext cx="1719300" cy="261600"/>
            </a:xfrm>
            <a:prstGeom prst="rect">
              <a:avLst/>
            </a:prstGeom>
            <a:solidFill>
              <a:srgbClr val="367D9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Съвременни тенденции</a:t>
              </a:r>
              <a:endPara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45" name="Google Shape;245;p27"/>
          <p:cNvSpPr txBox="1"/>
          <p:nvPr/>
        </p:nvSpPr>
        <p:spPr>
          <a:xfrm>
            <a:off x="1386101" y="4110188"/>
            <a:ext cx="153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bg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ActionScript</a:t>
            </a:r>
            <a:endParaRPr b="0" sz="180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2840897" y="4278216"/>
            <a:ext cx="53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92D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C#</a:t>
            </a:r>
            <a:endParaRPr sz="1800">
              <a:solidFill>
                <a:srgbClr val="92D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3365731" y="4111580"/>
            <a:ext cx="10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rgbClr val="92D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Groovy</a:t>
            </a:r>
            <a:endParaRPr b="1" sz="1800">
              <a:solidFill>
                <a:srgbClr val="92D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4360243" y="4260586"/>
            <a:ext cx="80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bg" sz="1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Scala</a:t>
            </a:r>
            <a:endParaRPr b="0" sz="1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5220600" y="4118204"/>
            <a:ext cx="97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Clojure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6285960" y="4302107"/>
            <a:ext cx="52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7088509" y="4118204"/>
            <a:ext cx="67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Swift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8015645" y="4310244"/>
            <a:ext cx="62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Rust</a:t>
            </a:r>
            <a:endParaRPr b="1" sz="180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3525581" y="4787906"/>
            <a:ext cx="5331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Източник: </a:t>
            </a:r>
            <a:r>
              <a:rPr lang="bg" sz="11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https://en.wikipedia.org/wiki/History_of_programming_languages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730000" y="1318650"/>
            <a:ext cx="25752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Връзка между езиците за програмиране</a:t>
            </a:r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100" y="1394375"/>
            <a:ext cx="5749201" cy="35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Зад езика</a:t>
            </a:r>
            <a:endParaRPr/>
          </a:p>
        </p:txBody>
      </p:sp>
      <p:sp>
        <p:nvSpPr>
          <p:cNvPr id="266" name="Google Shape;266;p29"/>
          <p:cNvSpPr txBox="1"/>
          <p:nvPr>
            <p:ph idx="1" type="body"/>
          </p:nvPr>
        </p:nvSpPr>
        <p:spPr>
          <a:xfrm>
            <a:off x="721225" y="2905250"/>
            <a:ext cx="36747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u="sng">
                <a:solidFill>
                  <a:schemeClr val="hlink"/>
                </a:solidFill>
                <a:hlinkClick r:id="rId3"/>
              </a:rPr>
              <a:t>https://en.wikipedia.org/wiki/Sun_Microsystems</a:t>
            </a:r>
            <a:r>
              <a:rPr lang="bg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 txBox="1"/>
          <p:nvPr>
            <p:ph idx="4294967295" type="subTitle"/>
          </p:nvPr>
        </p:nvSpPr>
        <p:spPr>
          <a:xfrm>
            <a:off x="730000" y="1908725"/>
            <a:ext cx="27228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bg"/>
              <a:t>Sun Microsystems</a:t>
            </a:r>
            <a:endParaRPr b="1"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550" y="1309688"/>
            <a:ext cx="383857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Зад езика</a:t>
            </a:r>
            <a:endParaRPr/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721225" y="2781725"/>
            <a:ext cx="4104000" cy="19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Бакалавър от University of Calgary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M.A. &amp; PhD от Carnegie Mellon University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Sun Microsystems - от 1984 до 2010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Google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Liquid Robotics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Jelastic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Eucalyptus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 u="sng">
                <a:solidFill>
                  <a:schemeClr val="hlink"/>
                </a:solidFill>
                <a:hlinkClick r:id="rId3"/>
              </a:rPr>
              <a:t>https://en.wikipedia.org/wiki/James_Gosling</a:t>
            </a:r>
            <a:r>
              <a:rPr lang="bg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 txBox="1"/>
          <p:nvPr>
            <p:ph idx="4294967295" type="subTitle"/>
          </p:nvPr>
        </p:nvSpPr>
        <p:spPr>
          <a:xfrm>
            <a:off x="730000" y="1893925"/>
            <a:ext cx="27228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bg"/>
              <a:t>James Gosling</a:t>
            </a:r>
            <a:endParaRPr b="1"/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650" y="1490663"/>
            <a:ext cx="38385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dk2"/>
                </a:solidFill>
              </a:rPr>
              <a:t>26 години 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2" name="Google Shape;282;p31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Основни дати: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bg"/>
              <a:t>1991 – Sun започват работа по Green Project с фокус върху електрониката за бита. Започват работа по езика Oak с James Gosling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bg"/>
              <a:t>1994 – Sun се преориентират към зараждащия се Интернет.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bg"/>
              <a:t>1995 – името на езика е променено на Java и историята започва…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Поредният език за програмиране?</a:t>
            </a:r>
            <a:endParaRPr/>
          </a:p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700" y="1318650"/>
            <a:ext cx="4808300" cy="335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Java 4-ever</a:t>
            </a:r>
            <a:endParaRPr/>
          </a:p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/>
              <a:t>В не далечното минало… </a:t>
            </a:r>
            <a:endParaRPr/>
          </a:p>
        </p:txBody>
      </p:sp>
      <p:pic>
        <p:nvPicPr>
          <p:cNvPr id="296" name="Google Shape;296;p33" title="JAVA 4-EVER - Official Trail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900" y="13186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325" y="35284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Развиван от общност</a:t>
            </a:r>
            <a:endParaRPr/>
          </a:p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729450" y="2078875"/>
            <a:ext cx="7688700" cy="28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Java Community Process (JCP, www.jcp.org) – механизъм за разработване на стандартни технически спецификации за Java.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Всеки може да участва в JCP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За организации и бизнес участници има годишна такса, но за индивидуални участници е безплатно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bg"/>
              <a:t>JCP включва използването на Java Specification Request (JSR) – формални документи, които описват предложените спецификации и платформи за добавяне към Java платформата.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JSR се обсъжда и ревизира публично преди да стане в статус final.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Управителния съвет на JCP гласува за предложените JSR.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Final JSR включва и референтна имплементация за проверка на API спецификацията.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 txBox="1"/>
          <p:nvPr/>
        </p:nvSpPr>
        <p:spPr>
          <a:xfrm>
            <a:off x="29625" y="4818000"/>
            <a:ext cx="4262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Източник: </a:t>
            </a:r>
            <a:r>
              <a:rPr lang="bg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https://en.wikipedia.org/wiki/Java_Community_Process</a:t>
            </a:r>
            <a:r>
              <a:rPr lang="bg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Развиван от общност</a:t>
            </a:r>
            <a:endParaRPr/>
          </a:p>
        </p:txBody>
      </p:sp>
      <p:sp>
        <p:nvSpPr>
          <p:cNvPr id="310" name="Google Shape;310;p35"/>
          <p:cNvSpPr txBox="1"/>
          <p:nvPr>
            <p:ph idx="1" type="body"/>
          </p:nvPr>
        </p:nvSpPr>
        <p:spPr>
          <a:xfrm>
            <a:off x="729450" y="2078875"/>
            <a:ext cx="44583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Java User Group (JUG) – обединяват малки и големи групи от индивидуални специалисти, които имат силен интерес към Java технологиите.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Повечето JUG са обвързани с географско местоположение.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Дейности в JUG: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Редовни срещи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Mailing lists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Web сайт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Курсове за сертификация по Java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150" y="783688"/>
            <a:ext cx="3333750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155425" y="4777625"/>
            <a:ext cx="5158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Източник: </a:t>
            </a:r>
            <a:r>
              <a:rPr lang="bg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https://en.wikipedia.org/wiki/Java_User_Group</a:t>
            </a:r>
            <a:r>
              <a:rPr lang="bg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118400" y="4284925"/>
            <a:ext cx="4026000" cy="808500"/>
          </a:xfrm>
          <a:prstGeom prst="wedgeRectCallout">
            <a:avLst>
              <a:gd fmla="val 67463" name="adj1"/>
              <a:gd fmla="val -4538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18400" y="2484550"/>
            <a:ext cx="4026000" cy="1631400"/>
          </a:xfrm>
          <a:prstGeom prst="wedgeRectCallout">
            <a:avLst>
              <a:gd fmla="val 67647" name="adj1"/>
              <a:gd fmla="val -222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18400" y="880675"/>
            <a:ext cx="4026000" cy="1443000"/>
          </a:xfrm>
          <a:prstGeom prst="wedgeRectCallout">
            <a:avLst>
              <a:gd fmla="val 67463" name="adj1"/>
              <a:gd fmla="val -4538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21122" r="21117" t="0"/>
          <a:stretch/>
        </p:blipFill>
        <p:spPr>
          <a:xfrm>
            <a:off x="4912775" y="310400"/>
            <a:ext cx="3913445" cy="452267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76200">
              <a:srgbClr val="000000">
                <a:alpha val="50000"/>
              </a:srgbClr>
            </a:outerShdw>
          </a:effectLst>
        </p:spPr>
      </p:pic>
      <p:sp>
        <p:nvSpPr>
          <p:cNvPr id="119" name="Google Shape;119;p18"/>
          <p:cNvSpPr txBox="1"/>
          <p:nvPr>
            <p:ph type="title"/>
          </p:nvPr>
        </p:nvSpPr>
        <p:spPr>
          <a:xfrm>
            <a:off x="303975" y="310400"/>
            <a:ext cx="43008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Кой съм аз?</a:t>
            </a:r>
            <a:endParaRPr>
              <a:solidFill>
                <a:srgbClr val="00234B"/>
              </a:solidFill>
            </a:endParaRPr>
          </a:p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1147100" y="910300"/>
            <a:ext cx="3354000" cy="13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доц</a:t>
            </a:r>
            <a:r>
              <a:rPr lang="bg">
                <a:solidFill>
                  <a:srgbClr val="00234B"/>
                </a:solidFill>
              </a:rPr>
              <a:t>. д-р Емил Дойчев</a:t>
            </a:r>
            <a:endParaRPr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Катедра “Компютърни системи”</a:t>
            </a:r>
            <a:endParaRPr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       e.doychev@uni-plovdiv.bg </a:t>
            </a:r>
            <a:endParaRPr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800">
                <a:solidFill>
                  <a:srgbClr val="00234B"/>
                </a:solidFill>
              </a:rPr>
              <a:t>       </a:t>
            </a:r>
            <a:endParaRPr sz="800"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       0888772259</a:t>
            </a:r>
            <a:endParaRPr>
              <a:solidFill>
                <a:srgbClr val="00234B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973" y="1636099"/>
            <a:ext cx="204075" cy="2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6973" y="1949564"/>
            <a:ext cx="204075" cy="2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6">
            <a:alphaModFix/>
          </a:blip>
          <a:srcRect b="0" l="0" r="64537" t="0"/>
          <a:stretch/>
        </p:blipFill>
        <p:spPr>
          <a:xfrm>
            <a:off x="200350" y="986488"/>
            <a:ext cx="8985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00350" y="3261100"/>
            <a:ext cx="43008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Technical Project Manager</a:t>
            </a:r>
            <a:endParaRPr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       </a:t>
            </a:r>
            <a:r>
              <a:rPr lang="bg" u="sng">
                <a:solidFill>
                  <a:schemeClr val="hlink"/>
                </a:solidFill>
                <a:hlinkClick r:id="rId7"/>
              </a:rPr>
              <a:t>https://bulgaria.proxiad.com/</a:t>
            </a:r>
            <a:r>
              <a:rPr lang="bg">
                <a:solidFill>
                  <a:srgbClr val="00234B"/>
                </a:solidFill>
              </a:rPr>
              <a:t> </a:t>
            </a:r>
            <a:endParaRPr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34B"/>
              </a:solidFill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575" y="2532162"/>
            <a:ext cx="2678526" cy="6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0350" y="4468800"/>
            <a:ext cx="1790425" cy="5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43363" y="4448125"/>
            <a:ext cx="14668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975" y="3732326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6409025" y="3732325"/>
            <a:ext cx="2678508" cy="1339524"/>
          </a:xfrm>
          <a:prstGeom prst="irregularSeal2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20+ години опит с Java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Java в България</a:t>
            </a:r>
            <a:endParaRPr/>
          </a:p>
        </p:txBody>
      </p:sp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BGJUG: </a:t>
            </a:r>
            <a:r>
              <a:rPr lang="bg" u="sng">
                <a:solidFill>
                  <a:schemeClr val="hlink"/>
                </a:solidFill>
                <a:hlinkClick r:id="rId3"/>
              </a:rPr>
              <a:t>www.jug.bg</a:t>
            </a:r>
            <a:r>
              <a:rPr lang="bg"/>
              <a:t>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Локален представител на световната Java общност в България.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Месечни семинари и дискусии (</a:t>
            </a:r>
            <a:r>
              <a:rPr lang="bg"/>
              <a:t>обикновено</a:t>
            </a:r>
            <a:r>
              <a:rPr lang="bg"/>
              <a:t> в София).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Всеки с интереси в Java може да бъде член на BGJUG.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Adopt-a-JSR hackatons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Организира две конференции: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JPrime: </a:t>
            </a:r>
            <a:r>
              <a:rPr lang="bg" u="sng">
                <a:solidFill>
                  <a:schemeClr val="hlink"/>
                </a:solidFill>
                <a:hlinkClick r:id="rId4"/>
              </a:rPr>
              <a:t>https://jprime.io/</a:t>
            </a:r>
            <a:r>
              <a:rPr lang="bg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JProfessionals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Още Java</a:t>
            </a:r>
            <a:endParaRPr/>
          </a:p>
        </p:txBody>
      </p:sp>
      <p:sp>
        <p:nvSpPr>
          <p:cNvPr id="324" name="Google Shape;324;p3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900" y="729650"/>
            <a:ext cx="47815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Конференции</a:t>
            </a:r>
            <a:endParaRPr/>
          </a:p>
        </p:txBody>
      </p:sp>
      <p:sp>
        <p:nvSpPr>
          <p:cNvPr id="331" name="Google Shape;331;p3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0" y="2207313"/>
            <a:ext cx="50292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200" y="648225"/>
            <a:ext cx="3561400" cy="238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200" y="3180654"/>
            <a:ext cx="2715669" cy="181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1318650"/>
            <a:ext cx="1737276" cy="6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 rotWithShape="1">
          <a:blip r:embed="rId4">
            <a:alphaModFix/>
          </a:blip>
          <a:srcRect b="27517" l="0" r="0" t="21513"/>
          <a:stretch/>
        </p:blipFill>
        <p:spPr>
          <a:xfrm>
            <a:off x="698113" y="2190600"/>
            <a:ext cx="1801050" cy="5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413" y="1149950"/>
            <a:ext cx="6340038" cy="31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Devoxx</a:t>
            </a:r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125" y="626425"/>
            <a:ext cx="5912675" cy="4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JPrime</a:t>
            </a:r>
            <a:endParaRPr/>
          </a:p>
        </p:txBody>
      </p:sp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https://jprime.io/</a:t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425" y="1318650"/>
            <a:ext cx="1733606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600" y="1156850"/>
            <a:ext cx="5720650" cy="33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JPrime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Java2Days</a:t>
            </a:r>
            <a:endParaRPr/>
          </a:p>
        </p:txBody>
      </p:sp>
      <p:sp>
        <p:nvSpPr>
          <p:cNvPr id="366" name="Google Shape;366;p4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https://java2days.com/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bg"/>
              <a:t>Безплатна за студенти!</a:t>
            </a:r>
            <a:endParaRPr/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700" y="1449525"/>
            <a:ext cx="5968675" cy="26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Безплатна мини Java конференция в България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bg"/>
              <a:t>Провежда се няколко пъти годишно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bg"/>
              <a:t>Организира се от BGJUG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bg"/>
              <a:t>Информация: </a:t>
            </a:r>
            <a:r>
              <a:rPr lang="bg" u="sng">
                <a:solidFill>
                  <a:schemeClr val="hlink"/>
                </a:solidFill>
                <a:hlinkClick r:id="rId3"/>
              </a:rPr>
              <a:t>https://jug.bg/jprofessionals/</a:t>
            </a:r>
            <a:r>
              <a:rPr lang="bg"/>
              <a:t>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00" y="1928864"/>
            <a:ext cx="4339826" cy="12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00" y="459200"/>
            <a:ext cx="4048624" cy="41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224" y="190400"/>
            <a:ext cx="3472300" cy="46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03975" y="310400"/>
            <a:ext cx="43008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Михаил Петров</a:t>
            </a:r>
            <a:endParaRPr>
              <a:solidFill>
                <a:srgbClr val="00234B"/>
              </a:solidFill>
            </a:endParaRPr>
          </a:p>
        </p:txBody>
      </p:sp>
      <p:sp>
        <p:nvSpPr>
          <p:cNvPr id="135" name="Google Shape;135;p19"/>
          <p:cNvSpPr txBox="1"/>
          <p:nvPr>
            <p:ph idx="2" type="body"/>
          </p:nvPr>
        </p:nvSpPr>
        <p:spPr>
          <a:xfrm>
            <a:off x="303975" y="2200325"/>
            <a:ext cx="43008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Full-stack разработчик на софтуерни приложения, с близо 10 годишен опит.</a:t>
            </a:r>
            <a:endParaRPr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Специализация в сферата на банковият софтуер и банкови процеси.</a:t>
            </a:r>
            <a:endParaRPr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Разработката на инструменти за управление на финансови операции, счетоводство и контрол.</a:t>
            </a:r>
            <a:endParaRPr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bg">
                <a:solidFill>
                  <a:srgbClr val="00234B"/>
                </a:solidFill>
              </a:rPr>
              <a:t>Технологии : Java / JavaScript / Oracle DB / PHP  и др.</a:t>
            </a:r>
            <a:endParaRPr>
              <a:solidFill>
                <a:srgbClr val="00234B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15100" y="807225"/>
            <a:ext cx="4262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bg">
                <a:solidFill>
                  <a:srgbClr val="00234B"/>
                </a:solidFill>
                <a:latin typeface="Lato"/>
                <a:ea typeface="Lato"/>
                <a:cs typeface="Lato"/>
                <a:sym typeface="Lato"/>
              </a:rPr>
              <a:t>mihailpetrov@uni-plovdiv.bg</a:t>
            </a:r>
            <a:endParaRPr>
              <a:solidFill>
                <a:srgbClr val="00234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99" y="935546"/>
            <a:ext cx="204075" cy="2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375" y="152400"/>
            <a:ext cx="3629027" cy="483870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 b="19446" l="0" r="0" t="13336"/>
          <a:stretch/>
        </p:blipFill>
        <p:spPr>
          <a:xfrm>
            <a:off x="1433900" y="1174725"/>
            <a:ext cx="1523450" cy="10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5" y="154052"/>
            <a:ext cx="5118150" cy="275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822" y="1853675"/>
            <a:ext cx="5642375" cy="32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747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Java Roadmap</a:t>
            </a:r>
            <a:endParaRPr/>
          </a:p>
        </p:txBody>
      </p:sp>
      <p:sp>
        <p:nvSpPr>
          <p:cNvPr id="402" name="Google Shape;402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https://javarevisited.blogspot.com/2019/10/the-java-developer-roadmap.html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bg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https://1.bp.blogspot.com/-FjTBcYLAALY/YAl9MCwww6I/AAAAAAAAl1E/r2gQ1GjM7xcgHb7DE9M_QNwI5BqgsTNDACLcBGAsYHQ/s2048/2021%2BJava%2BDeveloper%2BRoadMap.png</a:t>
            </a:r>
            <a:r>
              <a:rPr lang="bg" sz="11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Среди за разработка</a:t>
            </a:r>
            <a:endParaRPr/>
          </a:p>
        </p:txBody>
      </p:sp>
      <p:pic>
        <p:nvPicPr>
          <p:cNvPr id="408" name="Google Shape;4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32250"/>
            <a:ext cx="677902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TIOBE Index</a:t>
            </a:r>
            <a:endParaRPr/>
          </a:p>
        </p:txBody>
      </p:sp>
      <p:sp>
        <p:nvSpPr>
          <p:cNvPr id="414" name="Google Shape;414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https://www.tiobe.com/tiobe-index/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RedMonk Programming Language Rankings: 01.2021</a:t>
            </a:r>
            <a:endParaRPr/>
          </a:p>
        </p:txBody>
      </p:sp>
      <p:sp>
        <p:nvSpPr>
          <p:cNvPr id="420" name="Google Shape;420;p51"/>
          <p:cNvSpPr txBox="1"/>
          <p:nvPr>
            <p:ph idx="1" type="body"/>
          </p:nvPr>
        </p:nvSpPr>
        <p:spPr>
          <a:xfrm>
            <a:off x="721225" y="3374725"/>
            <a:ext cx="33009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https://redmonk.com/sogrady/2021/03/01/language-rankings-1-21/</a:t>
            </a:r>
            <a:r>
              <a:rPr lang="bg" sz="11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21" name="Google Shape;42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000" y="994325"/>
            <a:ext cx="4808299" cy="37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12-те най-търсени езици в обявите за работа</a:t>
            </a:r>
            <a:endParaRPr/>
          </a:p>
        </p:txBody>
      </p:sp>
      <p:sp>
        <p:nvSpPr>
          <p:cNvPr id="427" name="Google Shape;427;p5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https://insights.dice.com/2021/01/05/top-12-programming-languages-employers-want-early-2021/</a:t>
            </a:r>
            <a:r>
              <a:rPr lang="bg" sz="11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28" name="Google Shape;42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359" y="1128725"/>
            <a:ext cx="4337140" cy="21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Обобщен Timeline</a:t>
            </a:r>
            <a:endParaRPr/>
          </a:p>
        </p:txBody>
      </p:sp>
      <p:pic>
        <p:nvPicPr>
          <p:cNvPr id="434" name="Google Shape;4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25" y="1754625"/>
            <a:ext cx="7522150" cy="33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Умира ли Java?</a:t>
            </a:r>
            <a:endParaRPr/>
          </a:p>
        </p:txBody>
      </p:sp>
      <p:sp>
        <p:nvSpPr>
          <p:cNvPr id="440" name="Google Shape;440;p5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Честоа на търсене в Google на “java is dead” във времето, и свързаните с това езици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41" name="Google Shape;441;p54"/>
          <p:cNvGraphicFramePr/>
          <p:nvPr/>
        </p:nvGraphicFramePr>
        <p:xfrm>
          <a:off x="4073950" y="69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{6F7D49AE-8820-4CA4-8D6F-622CDE81260F}</a:tableStyleId>
              </a:tblPr>
              <a:tblGrid>
                <a:gridCol w="799850"/>
                <a:gridCol w="641250"/>
              </a:tblGrid>
              <a:tr h="24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35000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4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30300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4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PHP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25800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4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C++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21300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4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Python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20000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82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javascript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19000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4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C#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18900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4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ruby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18100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4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perl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13700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4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Cobol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11800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Visual Basic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10300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4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groovy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10100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2" name="Google Shape;4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275" y="1787950"/>
            <a:ext cx="3069724" cy="1762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Умира ли Java?</a:t>
            </a:r>
            <a:endParaRPr/>
          </a:p>
        </p:txBody>
      </p:sp>
      <p:sp>
        <p:nvSpPr>
          <p:cNvPr id="448" name="Google Shape;448;p5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Честота на търсене в Google на “Java Programming” във времето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650" y="1318650"/>
            <a:ext cx="4808300" cy="283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03975" y="310400"/>
            <a:ext cx="43008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Константин Русев</a:t>
            </a:r>
            <a:endParaRPr>
              <a:solidFill>
                <a:srgbClr val="00234B"/>
              </a:solidFill>
            </a:endParaRPr>
          </a:p>
        </p:txBody>
      </p:sp>
      <p:sp>
        <p:nvSpPr>
          <p:cNvPr id="145" name="Google Shape;145;p20"/>
          <p:cNvSpPr txBox="1"/>
          <p:nvPr>
            <p:ph idx="2" type="body"/>
          </p:nvPr>
        </p:nvSpPr>
        <p:spPr>
          <a:xfrm>
            <a:off x="303975" y="2815900"/>
            <a:ext cx="4300800" cy="20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Професионален опит: 5 години</a:t>
            </a:r>
            <a:endParaRPr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234B"/>
                </a:solidFill>
              </a:rPr>
              <a:t>Позиция: Senior Java Developer</a:t>
            </a:r>
            <a:endParaRPr>
              <a:solidFill>
                <a:srgbClr val="00234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bg">
                <a:solidFill>
                  <a:srgbClr val="00234B"/>
                </a:solidFill>
              </a:rPr>
              <a:t>Технологии: Java, Scala, Spring, Java EE (Jakarta EE), Play Framework, Lagom Framework, CQRS, Event-sourcing architecture</a:t>
            </a:r>
            <a:endParaRPr>
              <a:solidFill>
                <a:srgbClr val="00234B"/>
              </a:solidFill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25" y="1307825"/>
            <a:ext cx="3370350" cy="4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404025" y="803925"/>
            <a:ext cx="4262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bg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k.russeff@uni-plovdiv.bg</a:t>
            </a:r>
            <a:endParaRPr>
              <a:solidFill>
                <a:srgbClr val="00234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24" y="932246"/>
            <a:ext cx="204075" cy="2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6">
            <a:alphaModFix/>
          </a:blip>
          <a:srcRect b="0" l="0" r="0" t="1632"/>
          <a:stretch/>
        </p:blipFill>
        <p:spPr>
          <a:xfrm>
            <a:off x="4666725" y="459875"/>
            <a:ext cx="4172475" cy="41043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Javapocalypse?</a:t>
            </a:r>
            <a:endParaRPr/>
          </a:p>
        </p:txBody>
      </p:sp>
      <p:sp>
        <p:nvSpPr>
          <p:cNvPr id="455" name="Google Shape;455;p5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56" title="JavaZone 2013 Javapocalyp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700" y="9502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Приложни области</a:t>
            </a:r>
            <a:endParaRPr/>
          </a:p>
        </p:txBody>
      </p:sp>
      <p:sp>
        <p:nvSpPr>
          <p:cNvPr id="462" name="Google Shape;462;p57"/>
          <p:cNvSpPr txBox="1"/>
          <p:nvPr>
            <p:ph idx="2" type="body"/>
          </p:nvPr>
        </p:nvSpPr>
        <p:spPr>
          <a:xfrm>
            <a:off x="5174225" y="1352625"/>
            <a:ext cx="3374400" cy="3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Интернет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Интелигентни системи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Интернет на нещата (Internet of Things)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Семантичен уеб (Semantic Web)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Персонални асистенти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Мобилни устройства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Android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Web услуги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Роботика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Медицинска апаратура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Суперкомпютри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Космическа апаратура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Финанси</a:t>
            </a:r>
            <a:endParaRPr/>
          </a:p>
        </p:txBody>
      </p:sp>
      <p:sp>
        <p:nvSpPr>
          <p:cNvPr id="463" name="Google Shape;463;p5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GROVER</a:t>
            </a:r>
            <a:endParaRPr/>
          </a:p>
        </p:txBody>
      </p:sp>
      <p:sp>
        <p:nvSpPr>
          <p:cNvPr id="469" name="Google Shape;469;p58"/>
          <p:cNvSpPr txBox="1"/>
          <p:nvPr>
            <p:ph idx="1" type="subTitle"/>
          </p:nvPr>
        </p:nvSpPr>
        <p:spPr>
          <a:xfrm>
            <a:off x="724950" y="2290975"/>
            <a:ext cx="3300900" cy="22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Първоначално проектът GROVER е разработен в студентски научен екип (Годард - САЩ през 2010-2011 год.). След това NASA поема усъвършенстването и развитието на робота с намерение да го използва при изследване на други планети.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250" y="1073463"/>
            <a:ext cx="432435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RoboCup</a:t>
            </a:r>
            <a:endParaRPr/>
          </a:p>
        </p:txBody>
      </p:sp>
      <p:sp>
        <p:nvSpPr>
          <p:cNvPr id="477" name="Google Shape;477;p5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875" y="1413975"/>
            <a:ext cx="4221100" cy="290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/>
              <a:t>Best Goals</a:t>
            </a:r>
            <a:endParaRPr/>
          </a:p>
        </p:txBody>
      </p:sp>
      <p:sp>
        <p:nvSpPr>
          <p:cNvPr id="485" name="Google Shape;485;p6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RoboCup</a:t>
            </a:r>
            <a:endParaRPr/>
          </a:p>
        </p:txBody>
      </p:sp>
      <p:pic>
        <p:nvPicPr>
          <p:cNvPr id="486" name="Google Shape;486;p60" title="Best goals of RoboCup 20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200" y="901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Когнитивна роботика във ФМИ</a:t>
            </a:r>
            <a:endParaRPr/>
          </a:p>
        </p:txBody>
      </p:sp>
      <p:sp>
        <p:nvSpPr>
          <p:cNvPr id="492" name="Google Shape;492;p6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проф. Ханс-Дитер Бурхард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bg"/>
              <a:t>Хумболдтов Университет - Берлин</a:t>
            </a:r>
            <a:endParaRPr/>
          </a:p>
        </p:txBody>
      </p:sp>
      <p:pic>
        <p:nvPicPr>
          <p:cNvPr id="493" name="Google Shape;4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700" y="1219413"/>
            <a:ext cx="4808299" cy="270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Други езици в JVM</a:t>
            </a:r>
            <a:endParaRPr/>
          </a:p>
        </p:txBody>
      </p:sp>
      <p:pic>
        <p:nvPicPr>
          <p:cNvPr id="504" name="Google Shape;5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263" y="1949650"/>
            <a:ext cx="6315474" cy="28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Java Heist</a:t>
            </a:r>
            <a:endParaRPr/>
          </a:p>
        </p:txBody>
      </p:sp>
      <p:sp>
        <p:nvSpPr>
          <p:cNvPr id="510" name="Google Shape;510;p6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/>
              <a:t>2012</a:t>
            </a:r>
            <a:endParaRPr/>
          </a:p>
        </p:txBody>
      </p:sp>
      <p:pic>
        <p:nvPicPr>
          <p:cNvPr id="511" name="Google Shape;511;p64" title="JavaZone 2012- The Java Hei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125" y="131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Организация на обучението</a:t>
            </a:r>
            <a:endParaRPr/>
          </a:p>
        </p:txBody>
      </p:sp>
      <p:sp>
        <p:nvSpPr>
          <p:cNvPr id="517" name="Google Shape;517;p65"/>
          <p:cNvSpPr txBox="1"/>
          <p:nvPr>
            <p:ph idx="1" type="body"/>
          </p:nvPr>
        </p:nvSpPr>
        <p:spPr>
          <a:xfrm>
            <a:off x="729450" y="2078875"/>
            <a:ext cx="76887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Google Classroom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Материали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Задания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Лекции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Записи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Офлайн комуникация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bg"/>
              <a:t>Google Meet - комуникация в реално време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 title="Coder vs Programm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108" y="672550"/>
            <a:ext cx="5015034" cy="376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type="title"/>
          </p:nvPr>
        </p:nvSpPr>
        <p:spPr>
          <a:xfrm>
            <a:off x="461350" y="533400"/>
            <a:ext cx="27696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dk2"/>
                </a:solidFill>
              </a:rPr>
              <a:t>Coder vs Programmer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461200" y="3182226"/>
            <a:ext cx="2769600" cy="12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Организация на обучението</a:t>
            </a:r>
            <a:endParaRPr/>
          </a:p>
        </p:txBody>
      </p:sp>
      <p:pic>
        <p:nvPicPr>
          <p:cNvPr id="523" name="Google Shape;5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525" y="1969250"/>
            <a:ext cx="595655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Оценяване</a:t>
            </a:r>
            <a:endParaRPr/>
          </a:p>
        </p:txBody>
      </p:sp>
      <p:sp>
        <p:nvSpPr>
          <p:cNvPr id="529" name="Google Shape;529;p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Максимален брой точки: 1800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bg"/>
              <a:t>Скала за оценяване: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30" name="Google Shape;530;p67"/>
          <p:cNvGraphicFramePr/>
          <p:nvPr/>
        </p:nvGraphicFramePr>
        <p:xfrm>
          <a:off x="819275" y="292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{B5347BA6-8374-492B-ABF8-4D8E0995EEFE}</a:tableStyleId>
              </a:tblPr>
              <a:tblGrid>
                <a:gridCol w="575625"/>
                <a:gridCol w="1893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bg" sz="1000"/>
                        <a:t>Точки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bg" sz="1000"/>
                        <a:t>Оценка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1000"/>
                        <a:t>1651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1000"/>
                        <a:t>Отличен (6)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1000"/>
                        <a:t>1501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1000"/>
                        <a:t>Много добър (5)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1000"/>
                        <a:t>1351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1000"/>
                        <a:t>Добър (4)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1000"/>
                        <a:t>1201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" sz="1000"/>
                        <a:t>Среден (3)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 се събират точките?</a:t>
            </a:r>
            <a:endParaRPr/>
          </a:p>
        </p:txBody>
      </p:sp>
      <p:sp>
        <p:nvSpPr>
          <p:cNvPr id="536" name="Google Shape;536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bg"/>
              <a:t>От участие в практическите занятия </a:t>
            </a:r>
            <a:r>
              <a:rPr b="1" lang="bg"/>
              <a:t>1650 </a:t>
            </a:r>
            <a:r>
              <a:rPr lang="bg"/>
              <a:t>точки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bg"/>
              <a:t>Изпит: </a:t>
            </a:r>
            <a:r>
              <a:rPr b="1" lang="bg"/>
              <a:t>150</a:t>
            </a:r>
            <a:r>
              <a:rPr b="1" lang="bg"/>
              <a:t> </a:t>
            </a:r>
            <a:r>
              <a:rPr lang="bg"/>
              <a:t>точки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bg"/>
              <a:t>Общо: </a:t>
            </a:r>
            <a:r>
              <a:rPr b="1" lang="bg"/>
              <a:t>1800 </a:t>
            </a:r>
            <a:r>
              <a:rPr lang="bg"/>
              <a:t>точки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Практическите занятия</a:t>
            </a:r>
            <a:endParaRPr/>
          </a:p>
        </p:txBody>
      </p:sp>
      <p:sp>
        <p:nvSpPr>
          <p:cNvPr id="542" name="Google Shape;542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bg"/>
              <a:t>9 седмици по едно домашно по 100 т.: </a:t>
            </a:r>
            <a:r>
              <a:rPr b="1" lang="bg"/>
              <a:t>9</a:t>
            </a:r>
            <a:r>
              <a:rPr b="1" lang="bg"/>
              <a:t>00 </a:t>
            </a:r>
            <a:r>
              <a:rPr lang="bg"/>
              <a:t>т.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bg"/>
              <a:t>Един практически проект 5тата седмица: </a:t>
            </a:r>
            <a:r>
              <a:rPr b="1" lang="bg"/>
              <a:t>650</a:t>
            </a:r>
            <a:r>
              <a:rPr lang="bg"/>
              <a:t> т.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bg"/>
              <a:t>Бонус за участие: </a:t>
            </a:r>
            <a:r>
              <a:rPr b="1" lang="bg"/>
              <a:t>100</a:t>
            </a:r>
            <a:r>
              <a:rPr lang="bg"/>
              <a:t> 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bg"/>
              <a:t>Общо: </a:t>
            </a:r>
            <a:r>
              <a:rPr b="1" lang="bg"/>
              <a:t>1650</a:t>
            </a:r>
            <a:r>
              <a:rPr lang="bg"/>
              <a:t> точки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Изпит</a:t>
            </a:r>
            <a:endParaRPr/>
          </a:p>
        </p:txBody>
      </p:sp>
      <p:sp>
        <p:nvSpPr>
          <p:cNvPr id="548" name="Google Shape;548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bg"/>
              <a:t>Електронен тест в DeLC (</a:t>
            </a:r>
            <a:r>
              <a:rPr lang="bg" u="sng">
                <a:solidFill>
                  <a:schemeClr val="hlink"/>
                </a:solidFill>
                <a:hlinkClick r:id="rId3"/>
              </a:rPr>
              <a:t>http://delc.fmi.uni-plovdiv.net</a:t>
            </a:r>
            <a:r>
              <a:rPr lang="bg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bg"/>
              <a:t>Затворени и отворени въпроси.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bg"/>
              <a:t>Резултат </a:t>
            </a:r>
            <a:r>
              <a:rPr lang="bg">
                <a:solidFill>
                  <a:srgbClr val="CC0000"/>
                </a:solidFill>
              </a:rPr>
              <a:t>под 50% на теста анулира всички натрупани точки</a:t>
            </a:r>
            <a:r>
              <a:rPr lang="bg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bg"/>
              <a:t>Общо: </a:t>
            </a:r>
            <a:r>
              <a:rPr b="1" lang="bg"/>
              <a:t>150</a:t>
            </a:r>
            <a:r>
              <a:rPr b="1" lang="bg"/>
              <a:t> </a:t>
            </a:r>
            <a:r>
              <a:rPr lang="bg"/>
              <a:t>точки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Въпроси?</a:t>
            </a:r>
            <a:endParaRPr/>
          </a:p>
        </p:txBody>
      </p:sp>
      <p:sp>
        <p:nvSpPr>
          <p:cNvPr id="554" name="Google Shape;554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Какво ще научите днес?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Какво е Java?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Къде се използва?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Сравнение с други езици.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Защо Java?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Организация на обучението.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Оценяване.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 се произнася?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Произлиза от Санскрит: यव-द्वीप (yava-dvīpa, остров).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bg"/>
              <a:t>Произнасяне: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jäʹ-və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/>
              <a:t>ˈdʒɑːvə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bg" u="sng">
                <a:solidFill>
                  <a:schemeClr val="hlink"/>
                </a:solidFill>
                <a:hlinkClick r:id="rId3"/>
              </a:rPr>
              <a:t>http://dictionary.cambridge.org/pronunciation/english/java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3" title="ukjaund007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750" y="3555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Какво е Java?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/>
              <a:t>Използва се за наименование на кафето, което расте на остров Java и съседните острови поне от 1850 г.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588" y="1371013"/>
            <a:ext cx="41243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Какво друго може да е Java?</a:t>
            </a:r>
            <a:endParaRPr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/>
              <a:t>JAWA: производител на мотори, основан в Прага, Чехословакия през 1929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750" y="1351325"/>
            <a:ext cx="37528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